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85" r:id="rId2"/>
    <p:sldId id="418" r:id="rId3"/>
    <p:sldId id="438" r:id="rId4"/>
    <p:sldId id="421" r:id="rId5"/>
    <p:sldId id="422" r:id="rId6"/>
    <p:sldId id="429" r:id="rId7"/>
    <p:sldId id="430" r:id="rId8"/>
    <p:sldId id="431" r:id="rId9"/>
    <p:sldId id="433" r:id="rId10"/>
    <p:sldId id="434" r:id="rId11"/>
    <p:sldId id="435" r:id="rId12"/>
    <p:sldId id="436" r:id="rId13"/>
    <p:sldId id="437" r:id="rId14"/>
    <p:sldId id="423" r:id="rId15"/>
    <p:sldId id="427" r:id="rId16"/>
    <p:sldId id="426" r:id="rId17"/>
    <p:sldId id="425" r:id="rId18"/>
    <p:sldId id="424" r:id="rId19"/>
    <p:sldId id="419" r:id="rId20"/>
    <p:sldId id="417" r:id="rId21"/>
    <p:sldId id="399" r:id="rId22"/>
    <p:sldId id="406" r:id="rId23"/>
    <p:sldId id="409" r:id="rId24"/>
    <p:sldId id="410" r:id="rId25"/>
    <p:sldId id="416" r:id="rId26"/>
    <p:sldId id="411" r:id="rId27"/>
    <p:sldId id="412" r:id="rId28"/>
    <p:sldId id="413" r:id="rId29"/>
    <p:sldId id="414" r:id="rId30"/>
    <p:sldId id="415" r:id="rId31"/>
    <p:sldId id="405" r:id="rId32"/>
    <p:sldId id="401" r:id="rId33"/>
    <p:sldId id="402" r:id="rId34"/>
    <p:sldId id="403" r:id="rId35"/>
    <p:sldId id="408" r:id="rId36"/>
    <p:sldId id="407" r:id="rId3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RP Masterprozesse" id="{4541CDB1-4E78-4815-8C34-FE5438F9CA6C}">
          <p14:sldIdLst>
            <p14:sldId id="385"/>
          </p14:sldIdLst>
        </p14:section>
        <p14:section name="Process | Order2Cash" id="{096BFA66-30CC-4114-AB92-D6E908898FFF}">
          <p14:sldIdLst>
            <p14:sldId id="418"/>
            <p14:sldId id="438"/>
            <p14:sldId id="421"/>
            <p14:sldId id="422"/>
            <p14:sldId id="429"/>
            <p14:sldId id="430"/>
            <p14:sldId id="431"/>
            <p14:sldId id="433"/>
            <p14:sldId id="434"/>
            <p14:sldId id="435"/>
            <p14:sldId id="436"/>
            <p14:sldId id="437"/>
            <p14:sldId id="423"/>
            <p14:sldId id="427"/>
            <p14:sldId id="426"/>
            <p14:sldId id="425"/>
            <p14:sldId id="424"/>
          </p14:sldIdLst>
        </p14:section>
        <p14:section name="Process | Order2Cash" id="{633B561A-4B88-4C91-81BD-E61522248436}">
          <p14:sldIdLst>
            <p14:sldId id="419"/>
          </p14:sldIdLst>
        </p14:section>
        <p14:section name="Accounting | Accounts receivables" id="{7148DB07-30A6-44D0-A0AB-6695151127C7}">
          <p14:sldIdLst>
            <p14:sldId id="417"/>
          </p14:sldIdLst>
        </p14:section>
        <p14:section name="Accounting | Accounts Payable" id="{4FDF4302-E54D-457E-AF89-8FD85520D632}">
          <p14:sldIdLst>
            <p14:sldId id="399"/>
            <p14:sldId id="406"/>
          </p14:sldIdLst>
        </p14:section>
        <p14:section name="Controlling" id="{A85A0483-9B22-42E6-B5D6-AD70F4F9C995}">
          <p14:sldIdLst>
            <p14:sldId id="409"/>
            <p14:sldId id="410"/>
            <p14:sldId id="416"/>
            <p14:sldId id="411"/>
            <p14:sldId id="412"/>
            <p14:sldId id="413"/>
            <p14:sldId id="414"/>
            <p14:sldId id="415"/>
          </p14:sldIdLst>
        </p14:section>
        <p14:section name="Intercompany PO material" id="{F9D1AB22-33D6-4BEF-8ADD-F0AC01BC6CC0}">
          <p14:sldIdLst>
            <p14:sldId id="405"/>
            <p14:sldId id="401"/>
            <p14:sldId id="402"/>
            <p14:sldId id="403"/>
          </p14:sldIdLst>
        </p14:section>
        <p14:section name="Systemaufträge | Teillieferungen" id="{F6AE28D9-6B8B-408B-84C2-0EECB5826A41}">
          <p14:sldIdLst>
            <p14:sldId id="408"/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 Arnold" initials="PA" lastIdx="1" clrIdx="0">
    <p:extLst>
      <p:ext uri="{19B8F6BF-5375-455C-9EA6-DF929625EA0E}">
        <p15:presenceInfo xmlns:p15="http://schemas.microsoft.com/office/powerpoint/2012/main" userId="S::phil.arnold@arnoldgroup.com::791570ab-1c43-420a-9f4e-7a892eaff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43F35"/>
    <a:srgbClr val="6C6767"/>
    <a:srgbClr val="E54C44"/>
    <a:srgbClr val="F3555B"/>
    <a:srgbClr val="EC4849"/>
    <a:srgbClr val="E53546"/>
    <a:srgbClr val="F55A60"/>
    <a:srgbClr val="DE2C2C"/>
    <a:srgbClr val="EB4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002" autoAdjust="0"/>
  </p:normalViewPr>
  <p:slideViewPr>
    <p:cSldViewPr snapToGrid="0">
      <p:cViewPr varScale="1">
        <p:scale>
          <a:sx n="104" d="100"/>
          <a:sy n="104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19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FB191-65E5-44EE-BBB4-07DFFEF503FB}" type="datetimeFigureOut">
              <a:rPr lang="de-DE" smtClean="0"/>
              <a:t>04.03.2026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2D72-78C3-4D2A-9BBA-F7675B9F9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8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2D72-78C3-4D2A-9BBA-F7675B9F9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3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98" y="813680"/>
            <a:ext cx="8420100" cy="1655762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98" y="2774157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276" y="1308495"/>
            <a:ext cx="9190594" cy="48684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3304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8B28DA7-EB0B-358A-68A8-579C52A310A8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414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48451"/>
            <a:ext cx="2135981" cy="5528511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648451"/>
            <a:ext cx="6284119" cy="55285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FD4C401-3C15-1247-A8FE-6BBF9357C733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192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3304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276" y="1246387"/>
            <a:ext cx="4535815" cy="49305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5" y="1246387"/>
            <a:ext cx="4530955" cy="49305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010273-543D-3868-11DF-6895D1B7E84B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9125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276" y="1281325"/>
            <a:ext cx="4517757" cy="349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276" y="1695591"/>
            <a:ext cx="4517757" cy="4494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6" y="1281325"/>
            <a:ext cx="4530954" cy="349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6" y="1695591"/>
            <a:ext cx="4530954" cy="4494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DCE62-6FE8-A24B-3664-8A510D27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6" y="620541"/>
            <a:ext cx="9190594" cy="58886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36CDCE3-E0A4-0E27-F135-C2FF10837E94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535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80B136-B0B3-F5AE-09D3-703E53F0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76" y="1308495"/>
            <a:ext cx="9190594" cy="4868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4857A17-CCD9-1F90-A62A-91B62B27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33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BB4DED-D3B8-CF45-BBA2-92387DFDC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53410" r="10347"/>
          <a:stretch/>
        </p:blipFill>
        <p:spPr>
          <a:xfrm>
            <a:off x="8408870" y="108821"/>
            <a:ext cx="1137000" cy="271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1B1FE0C3-7B57-FA31-BE15-04258BF022F6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9369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65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276" y="1308495"/>
            <a:ext cx="4535812" cy="4868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308495"/>
            <a:ext cx="4530957" cy="4868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540327-6EFC-2BDD-243C-0FC8065D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07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9C71D9C-D5FE-31C5-CABE-7BF0552D65C8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2579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275" y="1308495"/>
            <a:ext cx="4517756" cy="4154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275" y="1850960"/>
            <a:ext cx="4517756" cy="433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2" y="1308495"/>
            <a:ext cx="4530957" cy="4154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1850960"/>
            <a:ext cx="4530956" cy="433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EF5758C-21C9-1CAA-EE54-C379A8E1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07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0E09CE4-323B-E51A-79AD-FA59C47DCC77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8760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4AC208-A1B9-BE96-A84B-8AC66B4C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07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7A75D400-398B-04AF-621A-BD913B488236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296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1EE9BB87-3B34-26B9-872F-1828DC65B12E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8055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73" y="617366"/>
            <a:ext cx="3752687" cy="144003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617366"/>
            <a:ext cx="5317986" cy="56727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673" y="2057399"/>
            <a:ext cx="3752687" cy="4232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37DE49-9C1E-0349-A6A0-90B7FB37E6C3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2578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26" y="605716"/>
            <a:ext cx="3510346" cy="145168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26" y="2057400"/>
            <a:ext cx="351034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785D5-1411-39B8-E1CF-57860677688C}"/>
              </a:ext>
            </a:extLst>
          </p:cNvPr>
          <p:cNvSpPr txBox="1">
            <a:spLocks/>
          </p:cNvSpPr>
          <p:nvPr userDrawn="1"/>
        </p:nvSpPr>
        <p:spPr>
          <a:xfrm>
            <a:off x="376673" y="82516"/>
            <a:ext cx="592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122EC2-F86C-4C23-A138-6ACDDBBE9B32}" type="slidenum">
              <a:rPr lang="de-DE" sz="1200" smtClean="0"/>
              <a:pPr/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0017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694A0D4-C94D-6A49-0810-AE90C3B0770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3673CC2-682F-BC28-A69E-8B1855F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6" y="648452"/>
            <a:ext cx="9190594" cy="533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ED967C4-80F6-0BCC-47F4-E26574B1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276" y="1308495"/>
            <a:ext cx="9190594" cy="4868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930920-5253-E4E5-40B5-82B91BF7C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53410" r="10347"/>
          <a:stretch/>
        </p:blipFill>
        <p:spPr>
          <a:xfrm>
            <a:off x="8408870" y="108821"/>
            <a:ext cx="1137000" cy="271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D09E1BD-5406-7AC8-070B-C3A3919FE069}"/>
              </a:ext>
            </a:extLst>
          </p:cNvPr>
          <p:cNvSpPr txBox="1"/>
          <p:nvPr userDrawn="1"/>
        </p:nvSpPr>
        <p:spPr>
          <a:xfrm>
            <a:off x="1876167" y="108821"/>
            <a:ext cx="61488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www.arnoldgroup.com 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 info@arnoldgroup.com</a:t>
            </a:r>
          </a:p>
        </p:txBody>
      </p:sp>
    </p:spTree>
    <p:extLst>
      <p:ext uri="{BB962C8B-B14F-4D97-AF65-F5344CB8AC3E}">
        <p14:creationId xmlns:p14="http://schemas.microsoft.com/office/powerpoint/2010/main" val="28911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no01web/erp/Lageranwendungen/test_lieferschein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C2943-4B52-185F-BA83-FE56FD1E0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3238"/>
            <a:ext cx="8420100" cy="1655762"/>
          </a:xfrm>
        </p:spPr>
        <p:txBody>
          <a:bodyPr/>
          <a:lstStyle/>
          <a:p>
            <a:r>
              <a:rPr lang="de-DE" sz="3800" dirty="0">
                <a:solidFill>
                  <a:srgbClr val="E43F35"/>
                </a:solidFill>
              </a:rPr>
              <a:t>ARNOLD Group</a:t>
            </a:r>
            <a:br>
              <a:rPr lang="de-DE" sz="3800" dirty="0">
                <a:solidFill>
                  <a:srgbClr val="E43F35"/>
                </a:solidFill>
              </a:rPr>
            </a:br>
            <a:r>
              <a:rPr lang="de-DE" sz="3800" dirty="0">
                <a:solidFill>
                  <a:srgbClr val="E43F35"/>
                </a:solidFill>
              </a:rPr>
              <a:t>ERP-Master Prozesse</a:t>
            </a:r>
          </a:p>
        </p:txBody>
      </p:sp>
    </p:spTree>
    <p:extLst>
      <p:ext uri="{BB962C8B-B14F-4D97-AF65-F5344CB8AC3E}">
        <p14:creationId xmlns:p14="http://schemas.microsoft.com/office/powerpoint/2010/main" val="192997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71AB6-811F-5340-35E4-C917CCEE4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BC796-6A45-5E93-B6D7-70E321BD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de-DE" dirty="0"/>
          </a:p>
        </p:txBody>
      </p:sp>
      <p:pic>
        <p:nvPicPr>
          <p:cNvPr id="4" name="Grafik 3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7BC18263-BA15-0178-BD2D-2742FE36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2286588"/>
            <a:ext cx="8400473" cy="410296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05663CA-7C54-BAF6-02DA-A53AE0385CB1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Intercompany Abrechnung ARTEX =&gt; Eugen Arnold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196DFB-2578-C796-6E2B-4B2EFBBE4507}"/>
              </a:ext>
            </a:extLst>
          </p:cNvPr>
          <p:cNvSpPr/>
          <p:nvPr/>
        </p:nvSpPr>
        <p:spPr>
          <a:xfrm>
            <a:off x="355276" y="1815533"/>
            <a:ext cx="3629891" cy="33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2. Rechnung erstellen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2E08EF1-DDF7-FFDC-1E71-0A52C526AD33}"/>
              </a:ext>
            </a:extLst>
          </p:cNvPr>
          <p:cNvSpPr/>
          <p:nvPr/>
        </p:nvSpPr>
        <p:spPr>
          <a:xfrm>
            <a:off x="526473" y="4128655"/>
            <a:ext cx="623778" cy="129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68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049D6-FFC0-7018-8D08-9FB0A3384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FC2D0-2659-364F-2DF9-D0DAEE3B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14F6FE-19E6-BF89-8897-B6D53389215C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Intercompany Abrechnung ARTEX =&gt; Eugen Arnold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5D992E-97E4-30B5-12D8-9A5DC6E50C88}"/>
              </a:ext>
            </a:extLst>
          </p:cNvPr>
          <p:cNvSpPr/>
          <p:nvPr/>
        </p:nvSpPr>
        <p:spPr>
          <a:xfrm>
            <a:off x="355276" y="1815533"/>
            <a:ext cx="3629891" cy="33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2. Rechnung erstellen</a:t>
            </a:r>
          </a:p>
        </p:txBody>
      </p:sp>
      <p:pic>
        <p:nvPicPr>
          <p:cNvPr id="8" name="Grafik 7" descr="Ein Bild, das Text, Screenshot, Zahl, Diagramm enthält.&#10;&#10;KI-generierte Inhalte können fehlerhaft sein.">
            <a:extLst>
              <a:ext uri="{FF2B5EF4-FFF2-40B4-BE49-F238E27FC236}">
                <a16:creationId xmlns:a16="http://schemas.microsoft.com/office/drawing/2014/main" id="{989012DB-7FEF-D3A6-1FBA-8C5FF005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2310266"/>
            <a:ext cx="9102436" cy="43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845C-C284-4389-19F9-9C891F372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841F1-9E49-01B1-55DE-7DDBDA36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61262B-6970-E35C-C645-BEE680E2B2A5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Intercompany Abrechnung ARTEX =&gt; Eugen Arnold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8E8A775-0BF9-276A-6623-1E57B81E7BE0}"/>
              </a:ext>
            </a:extLst>
          </p:cNvPr>
          <p:cNvSpPr/>
          <p:nvPr/>
        </p:nvSpPr>
        <p:spPr>
          <a:xfrm>
            <a:off x="355276" y="1815533"/>
            <a:ext cx="6184069" cy="33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3. Rechnung prüfen &amp; korrektes Sachkonto eintragen (Seite 3)</a:t>
            </a:r>
          </a:p>
        </p:txBody>
      </p:sp>
      <p:pic>
        <p:nvPicPr>
          <p:cNvPr id="8" name="Grafik 7" descr="Ein Bild, das Text, Screenshot, Zahl, Diagramm enthält.&#10;&#10;KI-generierte Inhalte können fehlerhaft sein.">
            <a:extLst>
              <a:ext uri="{FF2B5EF4-FFF2-40B4-BE49-F238E27FC236}">
                <a16:creationId xmlns:a16="http://schemas.microsoft.com/office/drawing/2014/main" id="{DD0AD9E2-853F-299A-0087-29BA48DB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" y="2173441"/>
            <a:ext cx="6266739" cy="3009879"/>
          </a:xfrm>
          <a:prstGeom prst="rect">
            <a:avLst/>
          </a:prstGeom>
        </p:spPr>
      </p:pic>
      <p:pic>
        <p:nvPicPr>
          <p:cNvPr id="4" name="Grafik 3" descr="Ein Bild, das Text, Reihe, Zahl, Schrift enthält.&#10;&#10;KI-generierte Inhalte können fehlerhaft sein.">
            <a:extLst>
              <a:ext uri="{FF2B5EF4-FFF2-40B4-BE49-F238E27FC236}">
                <a16:creationId xmlns:a16="http://schemas.microsoft.com/office/drawing/2014/main" id="{4A18226D-EF85-2FE3-3AE5-229C5D5F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07" y="5421745"/>
            <a:ext cx="6074844" cy="11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3516A-EC99-A627-40FD-EECB2DEB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CDE1A-2B8E-3DAC-728B-E880AEDB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ECE128-0447-0D58-0BC0-A5B555BDC44D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Intercompany Abrechnung ARTEX =&gt; Eugen Arnold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621375B-4210-00AB-8840-5894E704AB0E}"/>
              </a:ext>
            </a:extLst>
          </p:cNvPr>
          <p:cNvSpPr/>
          <p:nvPr/>
        </p:nvSpPr>
        <p:spPr>
          <a:xfrm>
            <a:off x="355276" y="1815533"/>
            <a:ext cx="6184069" cy="33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4. Rechnung drucken &amp; sofort übertragen</a:t>
            </a:r>
          </a:p>
        </p:txBody>
      </p:sp>
      <p:pic>
        <p:nvPicPr>
          <p:cNvPr id="7" name="Grafik 6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C0E1BDC9-64D0-F68F-92CC-3DEAA6DA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2279580"/>
            <a:ext cx="8234219" cy="397364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A6EC153-4B8B-6E94-D8A1-454933FA46A9}"/>
              </a:ext>
            </a:extLst>
          </p:cNvPr>
          <p:cNvSpPr/>
          <p:nvPr/>
        </p:nvSpPr>
        <p:spPr>
          <a:xfrm>
            <a:off x="7781637" y="1651000"/>
            <a:ext cx="1999672" cy="1895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Info: </a:t>
            </a:r>
          </a:p>
          <a:p>
            <a:r>
              <a:rPr lang="de-DE" sz="1200" dirty="0"/>
              <a:t>Bei Intercompany Rechnungen zwischen ARTEX &amp; Eugen Arnold ist ein EDI-Übermittelungsprozess eingestellt. Die Rechnungen werden direkt an das Eugen Arnold GmbH System übertragen </a:t>
            </a:r>
          </a:p>
        </p:txBody>
      </p:sp>
    </p:spTree>
    <p:extLst>
      <p:ext uri="{BB962C8B-B14F-4D97-AF65-F5344CB8AC3E}">
        <p14:creationId xmlns:p14="http://schemas.microsoft.com/office/powerpoint/2010/main" val="398643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7DC9-F783-2D80-84F4-BA7D9B55E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FC50D0B-B975-4D42-CCFA-EE32BF45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DAEC526-8BE6-F766-FBC8-FEE22D306EC4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Reporting Sales Order </a:t>
            </a:r>
          </a:p>
        </p:txBody>
      </p:sp>
    </p:spTree>
    <p:extLst>
      <p:ext uri="{BB962C8B-B14F-4D97-AF65-F5344CB8AC3E}">
        <p14:creationId xmlns:p14="http://schemas.microsoft.com/office/powerpoint/2010/main" val="211639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30886-7B06-AD7B-EE7A-4C15BC448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87C007-1D1F-276A-F977-DCFF6784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21E4DE1-426A-5931-EE60-819102F395DD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Reporting Sales Order - Auftragsabschlussblatt neu 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10D15D5D-ED54-DB94-F5BE-3673F008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533"/>
            <a:ext cx="9906000" cy="4158000"/>
          </a:xfrm>
          <a:prstGeom prst="rect">
            <a:avLst/>
          </a:prstGeom>
        </p:spPr>
      </p:pic>
      <p:sp>
        <p:nvSpPr>
          <p:cNvPr id="56" name="Rechteck 55">
            <a:extLst>
              <a:ext uri="{FF2B5EF4-FFF2-40B4-BE49-F238E27FC236}">
                <a16:creationId xmlns:a16="http://schemas.microsoft.com/office/drawing/2014/main" id="{38AD4A80-516F-989D-174D-62B7E1A4C62C}"/>
              </a:ext>
            </a:extLst>
          </p:cNvPr>
          <p:cNvSpPr/>
          <p:nvPr/>
        </p:nvSpPr>
        <p:spPr>
          <a:xfrm>
            <a:off x="1228436" y="2715491"/>
            <a:ext cx="1219200" cy="166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97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353F1-9D2A-03E7-3881-8E2AA886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0C4F87B-BCA5-B62B-1427-1E453110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C73CFE-0E14-6F20-B33C-1D4AB4E856BB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Reporting Sales Order - Auftragsabschlussblatt neu </a:t>
            </a:r>
          </a:p>
        </p:txBody>
      </p:sp>
    </p:spTree>
    <p:extLst>
      <p:ext uri="{BB962C8B-B14F-4D97-AF65-F5344CB8AC3E}">
        <p14:creationId xmlns:p14="http://schemas.microsoft.com/office/powerpoint/2010/main" val="176882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BC48-F6E3-E4D3-2237-FC6E2908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0C1520-5920-B57A-AD90-F23A1D6B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DABA4A2-FD40-5187-C13B-911367CB678F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Reporting Sales Order – Lieferantenbestellungen zu Auftrag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8C9D57D-7ED0-2FD3-FF3E-35E28AF76CA2}"/>
              </a:ext>
            </a:extLst>
          </p:cNvPr>
          <p:cNvGrpSpPr/>
          <p:nvPr/>
        </p:nvGrpSpPr>
        <p:grpSpPr>
          <a:xfrm>
            <a:off x="0" y="1815533"/>
            <a:ext cx="9455232" cy="3864875"/>
            <a:chOff x="225384" y="1944798"/>
            <a:chExt cx="9455232" cy="38648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D66D9F78-9071-D3A7-5CA5-598320AB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384" y="1944798"/>
              <a:ext cx="9455232" cy="3864875"/>
            </a:xfrm>
            <a:prstGeom prst="rect">
              <a:avLst/>
            </a:prstGeom>
          </p:spPr>
        </p:pic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DB532DB6-536B-F7C6-E06A-FC420AC96E52}"/>
                </a:ext>
              </a:extLst>
            </p:cNvPr>
            <p:cNvSpPr/>
            <p:nvPr/>
          </p:nvSpPr>
          <p:spPr>
            <a:xfrm>
              <a:off x="1163782" y="2309091"/>
              <a:ext cx="1200727" cy="1385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7" name="Grafik 46">
            <a:extLst>
              <a:ext uri="{FF2B5EF4-FFF2-40B4-BE49-F238E27FC236}">
                <a16:creationId xmlns:a16="http://schemas.microsoft.com/office/drawing/2014/main" id="{F4F93DEF-B9F9-0CE3-F70E-312DD17E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80" y="2732190"/>
            <a:ext cx="6617420" cy="393184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9A80B591-EE1A-8F49-F57E-AA62F67F7877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2139125" y="2249099"/>
            <a:ext cx="1149455" cy="4830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75EC83-EC1F-4050-A58F-2BEFDD5C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22" y="1810327"/>
            <a:ext cx="8913005" cy="36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3D6B-27A1-0E35-8FF0-E9583B563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F56A60-621D-A617-49F4-5B8DBA6F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Pay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7A1E52-08ED-26E7-CED1-D6A1B9099EEB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21FE7E-5EB2-E05E-9293-B5EA5B80E160}"/>
              </a:ext>
            </a:extLst>
          </p:cNvPr>
          <p:cNvSpPr/>
          <p:nvPr/>
        </p:nvSpPr>
        <p:spPr>
          <a:xfrm>
            <a:off x="1943218" y="2192866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Angebot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7AF9F4A-4587-150D-9AD1-D324A1BBF068}"/>
              </a:ext>
            </a:extLst>
          </p:cNvPr>
          <p:cNvSpPr/>
          <p:nvPr/>
        </p:nvSpPr>
        <p:spPr>
          <a:xfrm>
            <a:off x="3869309" y="2192866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Bestellung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77C13E2-A0D7-2B2A-98F1-1CF8F7D35557}"/>
              </a:ext>
            </a:extLst>
          </p:cNvPr>
          <p:cNvSpPr/>
          <p:nvPr/>
        </p:nvSpPr>
        <p:spPr>
          <a:xfrm>
            <a:off x="5795400" y="2192866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Lieferung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86527E8-C6FF-1FAF-2B6D-FEB5708F5406}"/>
              </a:ext>
            </a:extLst>
          </p:cNvPr>
          <p:cNvSpPr/>
          <p:nvPr/>
        </p:nvSpPr>
        <p:spPr>
          <a:xfrm>
            <a:off x="7845286" y="2192866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Lieferantenrechnung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B9F86E0-6E55-5AB3-F706-CFA34C8DE9D5}"/>
              </a:ext>
            </a:extLst>
          </p:cNvPr>
          <p:cNvSpPr/>
          <p:nvPr/>
        </p:nvSpPr>
        <p:spPr>
          <a:xfrm>
            <a:off x="0" y="2192866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Bestellanforderung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466837-F823-6A9D-C324-86A669A42395}"/>
              </a:ext>
            </a:extLst>
          </p:cNvPr>
          <p:cNvSpPr/>
          <p:nvPr/>
        </p:nvSpPr>
        <p:spPr>
          <a:xfrm>
            <a:off x="7845286" y="3229465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Freigabe (</a:t>
            </a:r>
            <a:r>
              <a:rPr lang="de-DE" dirty="0" err="1"/>
              <a:t>techn</a:t>
            </a:r>
            <a:r>
              <a:rPr lang="de-DE" dirty="0"/>
              <a:t>.&amp;</a:t>
            </a:r>
            <a:r>
              <a:rPr lang="de-DE" dirty="0" err="1"/>
              <a:t>kom.Freigabe</a:t>
            </a:r>
            <a:r>
              <a:rPr lang="de-DE" dirty="0"/>
              <a:t>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0F9564C-451D-2558-FBDB-48D9087D1669}"/>
              </a:ext>
            </a:extLst>
          </p:cNvPr>
          <p:cNvSpPr/>
          <p:nvPr/>
        </p:nvSpPr>
        <p:spPr>
          <a:xfrm>
            <a:off x="7845286" y="4127300"/>
            <a:ext cx="1802296" cy="788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Zahlung</a:t>
            </a:r>
          </a:p>
        </p:txBody>
      </p:sp>
    </p:spTree>
    <p:extLst>
      <p:ext uri="{BB962C8B-B14F-4D97-AF65-F5344CB8AC3E}">
        <p14:creationId xmlns:p14="http://schemas.microsoft.com/office/powerpoint/2010/main" val="303595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72EC7-E723-331C-3DC8-2978D60C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D3AD4F-0963-D077-905A-646A88E6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D8E0C0A-E975-BCE1-1240-691AC1DEE8C3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A44311-5C53-F1C2-DBB9-20F3CCCD5F72}"/>
              </a:ext>
            </a:extLst>
          </p:cNvPr>
          <p:cNvSpPr/>
          <p:nvPr/>
        </p:nvSpPr>
        <p:spPr>
          <a:xfrm>
            <a:off x="1001431" y="21910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Angebot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7021C4F-54A8-0C43-74A4-3312F6EA9468}"/>
              </a:ext>
            </a:extLst>
          </p:cNvPr>
          <p:cNvSpPr/>
          <p:nvPr/>
        </p:nvSpPr>
        <p:spPr>
          <a:xfrm>
            <a:off x="2169508" y="21776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Auftrag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5834FB-59A1-2382-BEC4-E64B541A287C}"/>
              </a:ext>
            </a:extLst>
          </p:cNvPr>
          <p:cNvSpPr/>
          <p:nvPr/>
        </p:nvSpPr>
        <p:spPr>
          <a:xfrm>
            <a:off x="5175286" y="21776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Lieferung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DAB3D3-F6BA-9ED5-5DC2-582FAED5740C}"/>
              </a:ext>
            </a:extLst>
          </p:cNvPr>
          <p:cNvSpPr/>
          <p:nvPr/>
        </p:nvSpPr>
        <p:spPr>
          <a:xfrm>
            <a:off x="6432835" y="21788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Kundenrechnung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3E638EF-1D03-B4E4-187D-6C0FE43DBC59}"/>
              </a:ext>
            </a:extLst>
          </p:cNvPr>
          <p:cNvSpPr/>
          <p:nvPr/>
        </p:nvSpPr>
        <p:spPr>
          <a:xfrm>
            <a:off x="-204041" y="21910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Anfrage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379BC6-1A82-963F-8157-7F931F4AC379}"/>
              </a:ext>
            </a:extLst>
          </p:cNvPr>
          <p:cNvSpPr/>
          <p:nvPr/>
        </p:nvSpPr>
        <p:spPr>
          <a:xfrm>
            <a:off x="7690384" y="21788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Zahlung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2791B6-E1FC-A5CA-EC52-46DB7A01957C}"/>
              </a:ext>
            </a:extLst>
          </p:cNvPr>
          <p:cNvSpPr/>
          <p:nvPr/>
        </p:nvSpPr>
        <p:spPr>
          <a:xfrm>
            <a:off x="8902348" y="21788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Mahnung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F8CDB3E-E890-D333-5D09-6C33F85793F4}"/>
              </a:ext>
            </a:extLst>
          </p:cNvPr>
          <p:cNvSpPr/>
          <p:nvPr/>
        </p:nvSpPr>
        <p:spPr>
          <a:xfrm>
            <a:off x="6408985" y="2640545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Gutschrift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8B5C83-AB8C-2476-C96A-D98E9E1C450C}"/>
              </a:ext>
            </a:extLst>
          </p:cNvPr>
          <p:cNvSpPr/>
          <p:nvPr/>
        </p:nvSpPr>
        <p:spPr>
          <a:xfrm>
            <a:off x="3337585" y="217760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Konstruktion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3FCF61F-519D-F3D0-C1CA-6CB2FC266E53}"/>
              </a:ext>
            </a:extLst>
          </p:cNvPr>
          <p:cNvSpPr/>
          <p:nvPr/>
        </p:nvSpPr>
        <p:spPr>
          <a:xfrm>
            <a:off x="3939472" y="2572545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Produktion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3D15A38-9F9B-3380-D7E6-A38E4C2A21EE}"/>
              </a:ext>
            </a:extLst>
          </p:cNvPr>
          <p:cNvSpPr/>
          <p:nvPr/>
        </p:nvSpPr>
        <p:spPr>
          <a:xfrm>
            <a:off x="4392573" y="2954090"/>
            <a:ext cx="1116000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Logistik</a:t>
            </a:r>
          </a:p>
        </p:txBody>
      </p:sp>
    </p:spTree>
    <p:extLst>
      <p:ext uri="{BB962C8B-B14F-4D97-AF65-F5344CB8AC3E}">
        <p14:creationId xmlns:p14="http://schemas.microsoft.com/office/powerpoint/2010/main" val="352235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EF63-315F-7D5B-E67C-DA48ED79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E356821-4C22-97DE-7EA7-C5505A02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Accounts </a:t>
            </a:r>
            <a:r>
              <a:rPr lang="de-DE" dirty="0" err="1"/>
              <a:t>Receivables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DBCC8A8-D684-E611-14BA-BE650345CFC4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0AED51-53BE-897A-43D4-69FEC132D163}"/>
              </a:ext>
            </a:extLst>
          </p:cNvPr>
          <p:cNvSpPr/>
          <p:nvPr/>
        </p:nvSpPr>
        <p:spPr>
          <a:xfrm>
            <a:off x="762000" y="2192867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Customer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Sales Order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549CD0-E165-E11E-1F73-285206C1636E}"/>
              </a:ext>
            </a:extLst>
          </p:cNvPr>
          <p:cNvSpPr/>
          <p:nvPr/>
        </p:nvSpPr>
        <p:spPr>
          <a:xfrm>
            <a:off x="761999" y="3390900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Order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72BA0C-D7FE-2FB5-56BE-28E4761CA47D}"/>
              </a:ext>
            </a:extLst>
          </p:cNvPr>
          <p:cNvSpPr/>
          <p:nvPr/>
        </p:nvSpPr>
        <p:spPr>
          <a:xfrm>
            <a:off x="4950573" y="2192866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(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08B48B-47F8-5DF7-DE7C-2C01C2252F3B}"/>
              </a:ext>
            </a:extLst>
          </p:cNvPr>
          <p:cNvSpPr/>
          <p:nvPr/>
        </p:nvSpPr>
        <p:spPr>
          <a:xfrm>
            <a:off x="4950573" y="3390899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(</a:t>
            </a:r>
            <a:r>
              <a:rPr lang="de-DE" dirty="0" err="1"/>
              <a:t>warehouse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00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36F5C-F9CD-8AAC-F89F-22551978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850B5F-5BB6-BE6C-DA4C-620F9B22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Accounts </a:t>
            </a:r>
            <a:r>
              <a:rPr lang="de-DE" dirty="0" err="1"/>
              <a:t>Payable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EEEB3C-742D-D72F-DDD9-A72DB347F58E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8EFCF10-96D7-20F7-CDA6-DC466C388A71}"/>
              </a:ext>
            </a:extLst>
          </p:cNvPr>
          <p:cNvSpPr/>
          <p:nvPr/>
        </p:nvSpPr>
        <p:spPr>
          <a:xfrm>
            <a:off x="762000" y="2192867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Supplier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Order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A4A391-DA9E-E40C-26F2-C433B0B76CC4}"/>
              </a:ext>
            </a:extLst>
          </p:cNvPr>
          <p:cNvSpPr/>
          <p:nvPr/>
        </p:nvSpPr>
        <p:spPr>
          <a:xfrm>
            <a:off x="761999" y="3390900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Supplier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Order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9489A1-1220-0967-4125-83FBA2B94CF9}"/>
              </a:ext>
            </a:extLst>
          </p:cNvPr>
          <p:cNvSpPr/>
          <p:nvPr/>
        </p:nvSpPr>
        <p:spPr>
          <a:xfrm>
            <a:off x="4950573" y="2192866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Supplier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(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7235946-F95F-D413-83B6-9548DADAD7C3}"/>
              </a:ext>
            </a:extLst>
          </p:cNvPr>
          <p:cNvSpPr/>
          <p:nvPr/>
        </p:nvSpPr>
        <p:spPr>
          <a:xfrm>
            <a:off x="4950573" y="3390899"/>
            <a:ext cx="2963333" cy="10075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Supplier </a:t>
            </a:r>
            <a:r>
              <a:rPr lang="de-DE" dirty="0" err="1"/>
              <a:t>invoices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(</a:t>
            </a:r>
            <a:r>
              <a:rPr lang="de-DE" dirty="0" err="1"/>
              <a:t>warehouse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158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56FBF-A71E-DA97-0518-0CC0F4890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FED840-E596-6B79-1908-74A4B440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Accounts </a:t>
            </a:r>
            <a:r>
              <a:rPr lang="de-DE" dirty="0" err="1"/>
              <a:t>Payable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7E814E5-78D7-0857-6451-D8FD6F9A7F90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1. </a:t>
            </a:r>
            <a:r>
              <a:rPr lang="de-DE" dirty="0" err="1"/>
              <a:t>Receive</a:t>
            </a:r>
            <a:r>
              <a:rPr lang="de-DE" dirty="0"/>
              <a:t> Supplier </a:t>
            </a:r>
            <a:r>
              <a:rPr lang="de-DE" dirty="0" err="1"/>
              <a:t>invoice</a:t>
            </a:r>
            <a:r>
              <a:rPr lang="de-DE" dirty="0"/>
              <a:t> via </a:t>
            </a:r>
            <a:r>
              <a:rPr lang="de-DE" dirty="0" err="1"/>
              <a:t>E-mail</a:t>
            </a:r>
            <a:r>
              <a:rPr lang="de-DE" dirty="0"/>
              <a:t> / Post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E2B5C4-BAC3-3C83-BA7D-F1103E3C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76" y="2063910"/>
            <a:ext cx="5094179" cy="27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0BEA-28C0-BE53-90B9-BCE937159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ED2AEF-D562-42CB-F250-D5CC6F6B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1DC408-6AB3-1B0C-03BA-4E78F3146BD1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096EE8-22DD-F50E-3C4B-3219D5D4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957924"/>
            <a:ext cx="9098464" cy="434327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AEAE782-EA69-E41B-9378-0748129FD1EE}"/>
              </a:ext>
            </a:extLst>
          </p:cNvPr>
          <p:cNvSpPr/>
          <p:nvPr/>
        </p:nvSpPr>
        <p:spPr>
          <a:xfrm>
            <a:off x="1616364" y="2854036"/>
            <a:ext cx="1930400" cy="212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4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1CEE-BCD2-186C-7CAF-E1C8C7F1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1D704-F807-0250-4094-A3E16D00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47DD10-D2CB-DB85-D48C-5C250E5F8934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3B4F55-83EB-31EC-9D6B-ECFBFD1A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8" y="1691808"/>
            <a:ext cx="9550724" cy="51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9192-1D45-BEEF-1139-0681910B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54B467-DEF1-B0F8-7DEA-6BDC44C2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12E4EE-7567-D54D-2FE2-8F70F1D1727B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6393AC2-E2B0-1F48-4B5B-6CC4801AC5D1}"/>
              </a:ext>
            </a:extLst>
          </p:cNvPr>
          <p:cNvSpPr/>
          <p:nvPr/>
        </p:nvSpPr>
        <p:spPr>
          <a:xfrm>
            <a:off x="355276" y="2241233"/>
            <a:ext cx="7283197" cy="1825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</a:rPr>
              <a:t>Pers.Kosten</a:t>
            </a:r>
            <a:r>
              <a:rPr lang="de-DE" sz="1100" dirty="0">
                <a:solidFill>
                  <a:schemeClr val="tx1"/>
                </a:solidFill>
              </a:rPr>
              <a:t> + </a:t>
            </a:r>
            <a:r>
              <a:rPr lang="de-DE" sz="1100" dirty="0" err="1">
                <a:solidFill>
                  <a:schemeClr val="tx1"/>
                </a:solidFill>
              </a:rPr>
              <a:t>ab.Material</a:t>
            </a:r>
            <a:r>
              <a:rPr lang="de-DE" sz="1100" dirty="0">
                <a:solidFill>
                  <a:schemeClr val="tx1"/>
                </a:solidFill>
              </a:rPr>
              <a:t> + Material </a:t>
            </a:r>
            <a:r>
              <a:rPr lang="de-DE" sz="1100" dirty="0" err="1">
                <a:solidFill>
                  <a:schemeClr val="tx1"/>
                </a:solidFill>
              </a:rPr>
              <a:t>geschä</a:t>
            </a:r>
            <a:r>
              <a:rPr lang="de-DE" sz="1100" dirty="0">
                <a:solidFill>
                  <a:schemeClr val="tx1"/>
                </a:solidFill>
              </a:rPr>
              <a:t>. + Material E- =&gt; </a:t>
            </a:r>
            <a:r>
              <a:rPr lang="de-DE" sz="1100" b="1" dirty="0">
                <a:solidFill>
                  <a:schemeClr val="tx1"/>
                </a:solidFill>
              </a:rPr>
              <a:t>Rohertrag aus </a:t>
            </a:r>
            <a:r>
              <a:rPr lang="de-DE" sz="1100" b="1" dirty="0" err="1">
                <a:solidFill>
                  <a:schemeClr val="tx1"/>
                </a:solidFill>
              </a:rPr>
              <a:t>ERech</a:t>
            </a:r>
            <a:endParaRPr lang="de-DE" sz="1100" b="1" dirty="0">
              <a:solidFill>
                <a:schemeClr val="tx1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DFAB789-3358-3649-1CB7-7AE3E7B6DAEE}"/>
              </a:ext>
            </a:extLst>
          </p:cNvPr>
          <p:cNvGrpSpPr/>
          <p:nvPr/>
        </p:nvGrpSpPr>
        <p:grpSpPr>
          <a:xfrm>
            <a:off x="355276" y="2836482"/>
            <a:ext cx="9465288" cy="1185036"/>
            <a:chOff x="355276" y="2836482"/>
            <a:chExt cx="9465288" cy="118503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2ED63347-C8D9-30A1-6545-546F6D532026}"/>
                </a:ext>
              </a:extLst>
            </p:cNvPr>
            <p:cNvGrpSpPr/>
            <p:nvPr/>
          </p:nvGrpSpPr>
          <p:grpSpPr>
            <a:xfrm>
              <a:off x="355276" y="2836482"/>
              <a:ext cx="9465288" cy="1185036"/>
              <a:chOff x="364512" y="2827246"/>
              <a:chExt cx="9465288" cy="1185036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659576EA-1C35-3497-33AC-958A9EE65C31}"/>
                  </a:ext>
                </a:extLst>
              </p:cNvPr>
              <p:cNvGrpSpPr/>
              <p:nvPr/>
            </p:nvGrpSpPr>
            <p:grpSpPr>
              <a:xfrm>
                <a:off x="364512" y="2827246"/>
                <a:ext cx="9465288" cy="1185036"/>
                <a:chOff x="355276" y="1989870"/>
                <a:chExt cx="9465288" cy="1185036"/>
              </a:xfrm>
            </p:grpSpPr>
            <p:pic>
              <p:nvPicPr>
                <p:cNvPr id="9" name="Grafik 8">
                  <a:extLst>
                    <a:ext uri="{FF2B5EF4-FFF2-40B4-BE49-F238E27FC236}">
                      <a16:creationId xmlns:a16="http://schemas.microsoft.com/office/drawing/2014/main" id="{9CF045B1-6479-5D65-2DF6-C26C71A4DA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5276" y="1989870"/>
                  <a:ext cx="9465288" cy="1185036"/>
                </a:xfrm>
                <a:prstGeom prst="rect">
                  <a:avLst/>
                </a:prstGeom>
              </p:spPr>
            </p:pic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C6CE61D1-CBB6-11D5-3076-F0B4C59778B2}"/>
                    </a:ext>
                  </a:extLst>
                </p:cNvPr>
                <p:cNvSpPr/>
                <p:nvPr/>
              </p:nvSpPr>
              <p:spPr>
                <a:xfrm>
                  <a:off x="4751990" y="2257145"/>
                  <a:ext cx="531210" cy="867879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9A57A5D-89AA-7A1D-4E89-9AD585F7AA76}"/>
                  </a:ext>
                </a:extLst>
              </p:cNvPr>
              <p:cNvSpPr/>
              <p:nvPr/>
            </p:nvSpPr>
            <p:spPr>
              <a:xfrm>
                <a:off x="6040463" y="3085284"/>
                <a:ext cx="452701" cy="8678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E3C226D-9C06-3C01-0DD3-3DE02963DD45}"/>
                  </a:ext>
                </a:extLst>
              </p:cNvPr>
              <p:cNvSpPr/>
              <p:nvPr/>
            </p:nvSpPr>
            <p:spPr>
              <a:xfrm>
                <a:off x="8114027" y="3103756"/>
                <a:ext cx="531210" cy="8678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98DE497-22AA-3DD0-D28E-5ED7A0B87D14}"/>
                  </a:ext>
                </a:extLst>
              </p:cNvPr>
              <p:cNvSpPr/>
              <p:nvPr/>
            </p:nvSpPr>
            <p:spPr>
              <a:xfrm>
                <a:off x="8701689" y="3103756"/>
                <a:ext cx="627037" cy="86787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30AAC32-2C97-369F-409B-D1558F70629F}"/>
                </a:ext>
              </a:extLst>
            </p:cNvPr>
            <p:cNvSpPr/>
            <p:nvPr/>
          </p:nvSpPr>
          <p:spPr>
            <a:xfrm>
              <a:off x="6488422" y="3089902"/>
              <a:ext cx="415641" cy="8678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5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C6CEC-6D8C-6CA1-D126-389E9063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6D8473-4DFB-E954-A3BE-71068B2C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00A4DF2-3A9B-51D2-15E7-5E9CC13B5C66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3EDFB1D-0B7A-9C2A-1FF8-70CF8F146ADD}"/>
              </a:ext>
            </a:extLst>
          </p:cNvPr>
          <p:cNvSpPr/>
          <p:nvPr/>
        </p:nvSpPr>
        <p:spPr>
          <a:xfrm>
            <a:off x="355276" y="1731349"/>
            <a:ext cx="7283197" cy="1825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</a:rPr>
              <a:t>Wenn Materialkosten nicht vorhanden (wenn keine D-Artikel abgerechnet wurden) =&gt; Materialaufwendungen schätzen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D8A563-F89D-CF44-F2D8-FA7261D0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36" y="2484603"/>
            <a:ext cx="7559964" cy="436477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413ECA3-C568-6240-A90C-32E5A04CC247}"/>
              </a:ext>
            </a:extLst>
          </p:cNvPr>
          <p:cNvGrpSpPr/>
          <p:nvPr/>
        </p:nvGrpSpPr>
        <p:grpSpPr>
          <a:xfrm>
            <a:off x="355276" y="1989870"/>
            <a:ext cx="9465288" cy="1185036"/>
            <a:chOff x="355276" y="1989870"/>
            <a:chExt cx="9465288" cy="118503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6746844-258A-C4DA-FD9C-3C6D359A7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76" y="1989870"/>
              <a:ext cx="9465288" cy="1185036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46DD06C-F50E-917E-33C1-335661906E4B}"/>
                </a:ext>
              </a:extLst>
            </p:cNvPr>
            <p:cNvSpPr/>
            <p:nvPr/>
          </p:nvSpPr>
          <p:spPr>
            <a:xfrm>
              <a:off x="6086763" y="2226081"/>
              <a:ext cx="397165" cy="8912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635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1236-4382-73D1-66F4-076483BC3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8D80F76-8E3E-6279-1AB6-61D611AF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3289501"/>
            <a:ext cx="9465288" cy="118503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B40A71D-1937-FC9C-F018-EAA3FB00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C952D8-BE10-5628-03AC-11923C916DAC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F718E23-1D8A-3434-1099-4EDFBE784B46}"/>
              </a:ext>
            </a:extLst>
          </p:cNvPr>
          <p:cNvSpPr/>
          <p:nvPr/>
        </p:nvSpPr>
        <p:spPr>
          <a:xfrm>
            <a:off x="355276" y="2232086"/>
            <a:ext cx="8973451" cy="3479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Wenn Personenstunden falsch auf Auftrag gebucht worden ist =&gt; Personalstunden bei Rückmeldungen korrigieren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88E763D-F60D-6B23-B177-A47B2B5A97EF}"/>
              </a:ext>
            </a:extLst>
          </p:cNvPr>
          <p:cNvSpPr/>
          <p:nvPr/>
        </p:nvSpPr>
        <p:spPr>
          <a:xfrm>
            <a:off x="3971636" y="3509818"/>
            <a:ext cx="434111" cy="964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601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8661D-E887-70AC-7F3D-D3A09102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59FE8D-ACC1-8C4E-C84D-01741E21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89C4A5C-5828-F085-FC32-E78F7BC15C99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C018818-4867-E1BB-2CA6-517D503591F1}"/>
              </a:ext>
            </a:extLst>
          </p:cNvPr>
          <p:cNvSpPr/>
          <p:nvPr/>
        </p:nvSpPr>
        <p:spPr>
          <a:xfrm>
            <a:off x="355276" y="1936526"/>
            <a:ext cx="8973451" cy="3479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Wenn Personenstunden falsch auf Auftrag gebucht worden ist =&gt; Personalstunden bei Rückmeldungen korrigieren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557F52-CD77-0D5D-424F-49420F6B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6" b="11622"/>
          <a:stretch/>
        </p:blipFill>
        <p:spPr>
          <a:xfrm>
            <a:off x="32327" y="2387386"/>
            <a:ext cx="9873673" cy="40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8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E8089-3592-0619-6ED4-B8617D43B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94A4EA-8881-2BDB-2147-395F3406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63B65A-03D4-77E2-A126-2D1D5DBF0901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082A08-D5BF-55B9-9A54-1CEF5E57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2139040"/>
            <a:ext cx="8133696" cy="371413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85513E0-44EC-3CED-FD7D-6957C0D5E960}"/>
              </a:ext>
            </a:extLst>
          </p:cNvPr>
          <p:cNvSpPr/>
          <p:nvPr/>
        </p:nvSpPr>
        <p:spPr>
          <a:xfrm>
            <a:off x="355276" y="1729920"/>
            <a:ext cx="8807197" cy="33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tx1"/>
                </a:solidFill>
              </a:rPr>
              <a:t>Wenn abgerechnetes Material (Ausgangsrechnung) 1:1 an den Kunden weiterverrechnet wird =&gt; In der Ausgangsrechnung „</a:t>
            </a:r>
            <a:r>
              <a:rPr lang="de-DE" sz="1050" dirty="0" err="1">
                <a:solidFill>
                  <a:schemeClr val="tx1"/>
                </a:solidFill>
              </a:rPr>
              <a:t>Rohertragberechnung</a:t>
            </a:r>
            <a:r>
              <a:rPr lang="de-DE" sz="1050" dirty="0">
                <a:solidFill>
                  <a:schemeClr val="tx1"/>
                </a:solidFill>
              </a:rPr>
              <a:t> aus Ausgangsrechnungen“ anklicken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4F3589-E11D-2B4E-AAE9-F614D69A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00" y="5991041"/>
            <a:ext cx="8282600" cy="937277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58E5360-64B0-965B-B986-76991382F8AC}"/>
              </a:ext>
            </a:extLst>
          </p:cNvPr>
          <p:cNvCxnSpPr/>
          <p:nvPr/>
        </p:nvCxnSpPr>
        <p:spPr>
          <a:xfrm>
            <a:off x="7324437" y="5687328"/>
            <a:ext cx="637309" cy="489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93DC291D-BF01-28AA-B68F-849855A2C6EE}"/>
              </a:ext>
            </a:extLst>
          </p:cNvPr>
          <p:cNvSpPr/>
          <p:nvPr/>
        </p:nvSpPr>
        <p:spPr>
          <a:xfrm>
            <a:off x="7692800" y="5624198"/>
            <a:ext cx="2092038" cy="2691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tx1"/>
                </a:solidFill>
              </a:rPr>
              <a:t>Dann wird dieser Betrag zur Ertragsberechnung verwendet</a:t>
            </a:r>
          </a:p>
        </p:txBody>
      </p:sp>
    </p:spTree>
    <p:extLst>
      <p:ext uri="{BB962C8B-B14F-4D97-AF65-F5344CB8AC3E}">
        <p14:creationId xmlns:p14="http://schemas.microsoft.com/office/powerpoint/2010/main" val="117715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9889-F081-5E7F-A803-5C4B16C59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3C5E57-69A9-E0DD-8D63-69D02D8A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98AD3C-3D52-72B8-FEF2-489E35DFD6BE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75316F9-28C3-9259-265C-D2CB1E93E9D3}"/>
              </a:ext>
            </a:extLst>
          </p:cNvPr>
          <p:cNvSpPr/>
          <p:nvPr/>
        </p:nvSpPr>
        <p:spPr>
          <a:xfrm>
            <a:off x="355276" y="1815533"/>
            <a:ext cx="1704433" cy="575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Anfrage</a:t>
            </a:r>
          </a:p>
        </p:txBody>
      </p:sp>
    </p:spTree>
    <p:extLst>
      <p:ext uri="{BB962C8B-B14F-4D97-AF65-F5344CB8AC3E}">
        <p14:creationId xmlns:p14="http://schemas.microsoft.com/office/powerpoint/2010/main" val="2212055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4F6DA-FAFC-EF6B-9B78-F1F5A4AB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0F9021-426A-0E09-A431-A837C289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Controlling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612CADE-66AD-B48D-B4B3-B759E6528258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Auftragsauswertung (Lokal)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5FAAEE-41A7-430F-83B7-DE15F54E3B17}"/>
              </a:ext>
            </a:extLst>
          </p:cNvPr>
          <p:cNvSpPr/>
          <p:nvPr/>
        </p:nvSpPr>
        <p:spPr>
          <a:xfrm>
            <a:off x="355276" y="1729920"/>
            <a:ext cx="8807197" cy="33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tx1"/>
                </a:solidFill>
              </a:rPr>
              <a:t>Wenn mehrere Rechnungen pro Auftrag geschrieben werden, muss die „Rechnung ins Umsatzverhältnis“ gesetzt werden. Dadurch werden die Kosten pro Ausgangsrechnung ins Verhältnis gesetzt und der Ertrag pro Rechnung kalkulierbar gemacht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FFA418-30C7-E648-546D-C8D1B7E5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2139040"/>
            <a:ext cx="5831300" cy="45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9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B654E-9CC6-12C8-C2B6-202CEE58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CA9D8A-840A-6C42-BCCC-6529F6CA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Intercompany Bestellung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E107F7-4EFB-B381-6BFE-9195BE16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42225"/>
            <a:ext cx="7611533" cy="36900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A410F13-0166-9728-FD2E-D3736361DD4F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1. AGME: Create </a:t>
            </a:r>
            <a:r>
              <a:rPr lang="de-DE" dirty="0" err="1"/>
              <a:t>Purchase</a:t>
            </a:r>
            <a:r>
              <a:rPr lang="de-DE" dirty="0"/>
              <a:t> Order </a:t>
            </a:r>
            <a:r>
              <a:rPr lang="de-DE" dirty="0" err="1"/>
              <a:t>with</a:t>
            </a:r>
            <a:r>
              <a:rPr lang="de-DE" dirty="0"/>
              <a:t> D-</a:t>
            </a:r>
            <a:r>
              <a:rPr lang="de-DE" dirty="0" err="1"/>
              <a:t>Article</a:t>
            </a:r>
            <a:r>
              <a:rPr lang="de-DE" dirty="0"/>
              <a:t> (S-XXX </a:t>
            </a:r>
            <a:r>
              <a:rPr lang="de-DE" dirty="0" err="1"/>
              <a:t>number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2729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4E95-D586-A0BC-692A-C69DCDE2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A1841EB-DE6C-DD7A-7A77-0928E07E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Intercompany Bestellung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EDA642-05DA-D4E7-9928-FBC59DB7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42225"/>
            <a:ext cx="7611533" cy="36900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1EF0E0A-CBCF-B5C5-DFF0-E5226AA9EA30}"/>
              </a:ext>
            </a:extLst>
          </p:cNvPr>
          <p:cNvSpPr/>
          <p:nvPr/>
        </p:nvSpPr>
        <p:spPr>
          <a:xfrm>
            <a:off x="355276" y="1320800"/>
            <a:ext cx="7611532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2. AGME: Print PO </a:t>
            </a:r>
            <a:r>
              <a:rPr lang="de-DE" dirty="0" err="1"/>
              <a:t>as</a:t>
            </a:r>
            <a:r>
              <a:rPr lang="de-DE" dirty="0"/>
              <a:t> PDF and </a:t>
            </a:r>
            <a:r>
              <a:rPr lang="de-DE" dirty="0" err="1"/>
              <a:t>create</a:t>
            </a:r>
            <a:r>
              <a:rPr lang="de-DE" dirty="0"/>
              <a:t> export-file =&gt; Send </a:t>
            </a:r>
            <a:r>
              <a:rPr lang="de-DE" dirty="0" err="1"/>
              <a:t>to</a:t>
            </a:r>
            <a:r>
              <a:rPr lang="de-DE" dirty="0"/>
              <a:t> Germany via Email</a:t>
            </a:r>
          </a:p>
        </p:txBody>
      </p:sp>
    </p:spTree>
    <p:extLst>
      <p:ext uri="{BB962C8B-B14F-4D97-AF65-F5344CB8AC3E}">
        <p14:creationId xmlns:p14="http://schemas.microsoft.com/office/powerpoint/2010/main" val="3497586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AF52-6DBC-F956-6A75-4AFE28C15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6B0CCE-0116-71CC-C8EA-A185DD76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Intercompany Bestellung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E53A1E-F132-E484-4734-A399E80EBE22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3. Eugen Arnold GmbH: Paste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email in „</a:t>
            </a:r>
            <a:r>
              <a:rPr lang="de-DE" dirty="0" err="1"/>
              <a:t>import</a:t>
            </a:r>
            <a:r>
              <a:rPr lang="de-DE" dirty="0"/>
              <a:t>“ </a:t>
            </a:r>
            <a:r>
              <a:rPr lang="de-DE" dirty="0" err="1"/>
              <a:t>folder</a:t>
            </a:r>
            <a:r>
              <a:rPr lang="de-DE" dirty="0"/>
              <a:t> (G:\</a:t>
            </a:r>
            <a:r>
              <a:rPr lang="de-DE" dirty="0" err="1"/>
              <a:t>erp</a:t>
            </a:r>
            <a:r>
              <a:rPr lang="de-DE" dirty="0"/>
              <a:t>)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502AA7-CE43-2252-1442-13FB84DB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1751957"/>
            <a:ext cx="6578924" cy="35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75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E375-48D0-CE8E-B39B-172AAD5A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4BFF2A-B8E2-0EE9-7FE2-4D754D19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Intercompany Bestellung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A21FE0-48B4-8EF9-BA59-6F98042848E5}"/>
              </a:ext>
            </a:extLst>
          </p:cNvPr>
          <p:cNvSpPr/>
          <p:nvPr/>
        </p:nvSpPr>
        <p:spPr>
          <a:xfrm>
            <a:off x="355275" y="1320800"/>
            <a:ext cx="7273191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4. Eugen Arnold GmbH: ERP: Sales =&gt; Sales Orders </a:t>
            </a:r>
            <a:r>
              <a:rPr lang="de-DE" dirty="0">
                <a:sym typeface="Wingdings" panose="05000000000000000000" pitchFamily="2" charset="2"/>
              </a:rPr>
              <a:t> Daten Import Gruppe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934041-86C8-D34E-35F8-5E206309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5" y="1815533"/>
            <a:ext cx="7797800" cy="43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ABA5-5E35-1461-3BD6-2681C97D3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B588C45-1A1D-1544-C44A-42401C41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Konstruktion / Logistik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A712206-1971-9C1D-F963-89BA42552E20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Split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multiple </a:t>
            </a:r>
            <a:r>
              <a:rPr lang="de-DE" dirty="0" err="1"/>
              <a:t>deliveries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2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6F0C8-78B5-EEC3-026E-6F30B735E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4F49BA-814F-D345-BA3B-DABC6A04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Konstruktion / Logistik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F5416C-51B9-127B-2D25-79B025AD6282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Versandliste auswählen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F429E55-B71D-7551-E735-A45C53563923}"/>
              </a:ext>
            </a:extLst>
          </p:cNvPr>
          <p:cNvGrpSpPr/>
          <p:nvPr/>
        </p:nvGrpSpPr>
        <p:grpSpPr>
          <a:xfrm>
            <a:off x="355276" y="1651000"/>
            <a:ext cx="5286435" cy="3643354"/>
            <a:chOff x="355276" y="2096654"/>
            <a:chExt cx="5286435" cy="364335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C8BAC35-89F0-0D90-47CB-5132B9B9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276" y="2096654"/>
              <a:ext cx="5286435" cy="3643354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8B26D27-21EE-E240-845D-34CC894F4D76}"/>
                </a:ext>
              </a:extLst>
            </p:cNvPr>
            <p:cNvSpPr/>
            <p:nvPr/>
          </p:nvSpPr>
          <p:spPr>
            <a:xfrm>
              <a:off x="355276" y="2503055"/>
              <a:ext cx="3644069" cy="14778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19417AD1-890C-D237-F25B-2A1079F6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5" y="3622121"/>
            <a:ext cx="7910945" cy="334446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327DED4-C367-606E-CC35-F4DB435E9132}"/>
              </a:ext>
            </a:extLst>
          </p:cNvPr>
          <p:cNvSpPr/>
          <p:nvPr/>
        </p:nvSpPr>
        <p:spPr>
          <a:xfrm>
            <a:off x="6243782" y="2410691"/>
            <a:ext cx="3380509" cy="10183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Logistik: Gewicht überprüfen und ggfls. Neues Gesamtgewicht eintragen. </a:t>
            </a:r>
            <a:r>
              <a:rPr lang="de-DE" dirty="0" err="1"/>
              <a:t>Anschliessend</a:t>
            </a:r>
            <a:r>
              <a:rPr lang="de-DE" dirty="0"/>
              <a:t> als verpackt markieren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26B8C25-9F59-FC80-3397-D5D6150C7423}"/>
              </a:ext>
            </a:extLst>
          </p:cNvPr>
          <p:cNvSpPr/>
          <p:nvPr/>
        </p:nvSpPr>
        <p:spPr>
          <a:xfrm>
            <a:off x="7961745" y="665018"/>
            <a:ext cx="1944255" cy="5078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4"/>
              </a:rPr>
              <a:t>Link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67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49918-00E0-2FC3-0E45-849CD86F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0BE059-BE68-BA77-45B7-CD3C61AE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89FE29-D47E-211F-5EC7-DE5FB997E6C4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69E58DE-35E2-7D67-DC0A-C319BDDE7317}"/>
              </a:ext>
            </a:extLst>
          </p:cNvPr>
          <p:cNvSpPr/>
          <p:nvPr/>
        </p:nvSpPr>
        <p:spPr>
          <a:xfrm>
            <a:off x="355276" y="1815533"/>
            <a:ext cx="1704433" cy="575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Angebot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6B7BD2-4D94-A5F6-581D-C1229D693111}"/>
              </a:ext>
            </a:extLst>
          </p:cNvPr>
          <p:cNvSpPr/>
          <p:nvPr/>
        </p:nvSpPr>
        <p:spPr>
          <a:xfrm>
            <a:off x="313388" y="2896910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Machbarkeit prüfen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845EA18-68E1-CECA-B071-6D777BBFB669}"/>
              </a:ext>
            </a:extLst>
          </p:cNvPr>
          <p:cNvSpPr/>
          <p:nvPr/>
        </p:nvSpPr>
        <p:spPr>
          <a:xfrm>
            <a:off x="2990800" y="2896911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Angebotskalkulation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DF93A7F-57E0-633F-690B-579A8FF8BDEC}"/>
              </a:ext>
            </a:extLst>
          </p:cNvPr>
          <p:cNvSpPr/>
          <p:nvPr/>
        </p:nvSpPr>
        <p:spPr>
          <a:xfrm>
            <a:off x="1871127" y="3466696"/>
            <a:ext cx="3079446" cy="1951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/>
              <a:t>Angebotskalkulation: 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Personalaufwand (Selbstkosten)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Materialaufwand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Konstruktionsaufwand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Logistikaufwand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Reiseaufwand (bei Montage)</a:t>
            </a:r>
          </a:p>
          <a:p>
            <a:r>
              <a:rPr lang="de-DE" sz="1200" dirty="0"/>
              <a:t>----------------------------------------</a:t>
            </a:r>
          </a:p>
          <a:p>
            <a:r>
              <a:rPr lang="de-DE" sz="1200" dirty="0"/>
              <a:t>Selbstkosten Projekt</a:t>
            </a:r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9D43241-C516-9291-EA7A-EB6713988E3E}"/>
              </a:ext>
            </a:extLst>
          </p:cNvPr>
          <p:cNvSpPr/>
          <p:nvPr/>
        </p:nvSpPr>
        <p:spPr>
          <a:xfrm>
            <a:off x="5496517" y="2896911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Angebotserstellung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62FCA93-0C81-0C94-1C17-49B80DD609EB}"/>
              </a:ext>
            </a:extLst>
          </p:cNvPr>
          <p:cNvSpPr/>
          <p:nvPr/>
        </p:nvSpPr>
        <p:spPr>
          <a:xfrm>
            <a:off x="5332837" y="3466696"/>
            <a:ext cx="3079446" cy="1951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/>
              <a:t>ERP System: Pflege des Angebots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MUSS-Felder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Status Pflege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7E71D93-1A2F-13FD-D293-EE1EDE7CCB21}"/>
              </a:ext>
            </a:extLst>
          </p:cNvPr>
          <p:cNvCxnSpPr>
            <a:cxnSpLocks/>
            <a:stCxn id="8" idx="3"/>
            <a:endCxn id="2" idx="1"/>
          </p:cNvCxnSpPr>
          <p:nvPr/>
        </p:nvCxnSpPr>
        <p:spPr>
          <a:xfrm>
            <a:off x="1689431" y="3095075"/>
            <a:ext cx="13013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06B55E5-F1B4-597B-B03F-A74C8BA747D3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>
            <a:off x="4366843" y="3095076"/>
            <a:ext cx="1129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3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54A4-0618-4BE2-1EFC-F457C1E5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F87E64-6089-CC9F-BED9-20C8FAC9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D6442A-0EE4-7DE4-1DBA-B0A47FBEE593}"/>
              </a:ext>
            </a:extLst>
          </p:cNvPr>
          <p:cNvSpPr/>
          <p:nvPr/>
        </p:nvSpPr>
        <p:spPr>
          <a:xfrm>
            <a:off x="105894" y="3482171"/>
            <a:ext cx="2314033" cy="1951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/>
              <a:t>ERP-System: Pflege des Auftrags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MUSS-Felder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Status Pflege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543243A-9B9D-2087-07A8-B591FE07A03C}"/>
              </a:ext>
            </a:extLst>
          </p:cNvPr>
          <p:cNvSpPr/>
          <p:nvPr/>
        </p:nvSpPr>
        <p:spPr>
          <a:xfrm>
            <a:off x="3031214" y="2202489"/>
            <a:ext cx="1448506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Bestellung Intercompany Lieferant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520F1EC-23E2-EBA1-B8BC-6B6E3517358C}"/>
              </a:ext>
            </a:extLst>
          </p:cNvPr>
          <p:cNvSpPr/>
          <p:nvPr/>
        </p:nvSpPr>
        <p:spPr>
          <a:xfrm>
            <a:off x="355275" y="1139984"/>
            <a:ext cx="1704433" cy="396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Auftrag</a:t>
            </a:r>
          </a:p>
        </p:txBody>
      </p:sp>
      <p:sp>
        <p:nvSpPr>
          <p:cNvPr id="31" name="Rechteck 30">
            <a:hlinkClick r:id="rId2" action="ppaction://hlinksldjump"/>
            <a:extLst>
              <a:ext uri="{FF2B5EF4-FFF2-40B4-BE49-F238E27FC236}">
                <a16:creationId xmlns:a16="http://schemas.microsoft.com/office/drawing/2014/main" id="{9F3F2EEF-4895-F88A-49A2-B54F1574AE87}"/>
              </a:ext>
            </a:extLst>
          </p:cNvPr>
          <p:cNvSpPr/>
          <p:nvPr/>
        </p:nvSpPr>
        <p:spPr>
          <a:xfrm>
            <a:off x="362202" y="1606207"/>
            <a:ext cx="1376043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Auftrag erstellen</a:t>
            </a:r>
          </a:p>
        </p:txBody>
      </p:sp>
      <p:sp>
        <p:nvSpPr>
          <p:cNvPr id="32" name="Rechteck 31">
            <a:hlinkClick r:id="rId3" action="ppaction://hlinksldjump"/>
            <a:extLst>
              <a:ext uri="{FF2B5EF4-FFF2-40B4-BE49-F238E27FC236}">
                <a16:creationId xmlns:a16="http://schemas.microsoft.com/office/drawing/2014/main" id="{EF8D2B67-2F77-E299-C7D1-117530E438BD}"/>
              </a:ext>
            </a:extLst>
          </p:cNvPr>
          <p:cNvSpPr/>
          <p:nvPr/>
        </p:nvSpPr>
        <p:spPr>
          <a:xfrm>
            <a:off x="2116730" y="1606208"/>
            <a:ext cx="1543265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Bestellung von Lieferanten notwendig?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52E3CAB-0B43-9AFC-D3BF-E72ACB8FD93B}"/>
              </a:ext>
            </a:extLst>
          </p:cNvPr>
          <p:cNvSpPr/>
          <p:nvPr/>
        </p:nvSpPr>
        <p:spPr>
          <a:xfrm>
            <a:off x="4431226" y="1581775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Ausführung Auftrag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A98BF6F-65C7-A838-64D5-B948458D0EEF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1738245" y="1784606"/>
            <a:ext cx="3784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7FF0624-1CC7-A6B5-691A-2022787DA767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 flipV="1">
            <a:off x="3659995" y="1779940"/>
            <a:ext cx="771231" cy="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8334B561-3E49-2E99-C046-E496F665EAC0}"/>
              </a:ext>
            </a:extLst>
          </p:cNvPr>
          <p:cNvSpPr/>
          <p:nvPr/>
        </p:nvSpPr>
        <p:spPr>
          <a:xfrm>
            <a:off x="5991793" y="1581775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Lieferschein erstellen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5630479-EE3A-F3B7-7627-29F9F47F140E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5807269" y="1779940"/>
            <a:ext cx="18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91CD67A8-4483-B506-0839-4A8CECEFBDAB}"/>
              </a:ext>
            </a:extLst>
          </p:cNvPr>
          <p:cNvSpPr/>
          <p:nvPr/>
        </p:nvSpPr>
        <p:spPr>
          <a:xfrm>
            <a:off x="7617981" y="1581775"/>
            <a:ext cx="1445579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Kundenrechnung erstellen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7C10FB-337B-FEDA-1013-DE401D5E2E84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7367836" y="1779940"/>
            <a:ext cx="250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F6B9C8C5-2619-1383-3A4C-B54AA4BAF446}"/>
              </a:ext>
            </a:extLst>
          </p:cNvPr>
          <p:cNvCxnSpPr>
            <a:cxnSpLocks/>
            <a:stCxn id="32" idx="2"/>
            <a:endCxn id="20" idx="1"/>
          </p:cNvCxnSpPr>
          <p:nvPr/>
        </p:nvCxnSpPr>
        <p:spPr>
          <a:xfrm rot="16200000" flipH="1">
            <a:off x="2750847" y="2100521"/>
            <a:ext cx="417882" cy="1428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9131BE7D-19DD-5C23-2478-E1509110329A}"/>
              </a:ext>
            </a:extLst>
          </p:cNvPr>
          <p:cNvSpPr/>
          <p:nvPr/>
        </p:nvSpPr>
        <p:spPr>
          <a:xfrm>
            <a:off x="3031214" y="2630640"/>
            <a:ext cx="1448506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Bestellung EXTERN</a:t>
            </a:r>
          </a:p>
        </p:txBody>
      </p: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3B6B1438-B7F9-DAA6-F0F1-C2A8359B00F7}"/>
              </a:ext>
            </a:extLst>
          </p:cNvPr>
          <p:cNvCxnSpPr>
            <a:cxnSpLocks/>
            <a:stCxn id="32" idx="2"/>
            <a:endCxn id="44" idx="1"/>
          </p:cNvCxnSpPr>
          <p:nvPr/>
        </p:nvCxnSpPr>
        <p:spPr>
          <a:xfrm rot="16200000" flipH="1">
            <a:off x="2536772" y="2314596"/>
            <a:ext cx="846033" cy="1428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E17227CD-1805-63E2-33D4-92EA99D8A782}"/>
              </a:ext>
            </a:extLst>
          </p:cNvPr>
          <p:cNvSpPr/>
          <p:nvPr/>
        </p:nvSpPr>
        <p:spPr>
          <a:xfrm>
            <a:off x="7645691" y="2701891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Gelangensbestätigung notwendig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FCB4B99E-DFDC-E4AE-9DD0-72BCC57655E7}"/>
              </a:ext>
            </a:extLst>
          </p:cNvPr>
          <p:cNvSpPr/>
          <p:nvPr/>
        </p:nvSpPr>
        <p:spPr>
          <a:xfrm>
            <a:off x="9313705" y="2701891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Gelangensbestätigung erstellen</a:t>
            </a:r>
          </a:p>
        </p:txBody>
      </p:sp>
      <p:cxnSp>
        <p:nvCxnSpPr>
          <p:cNvPr id="55" name="Verbinder: gewinkelt 54">
            <a:extLst>
              <a:ext uri="{FF2B5EF4-FFF2-40B4-BE49-F238E27FC236}">
                <a16:creationId xmlns:a16="http://schemas.microsoft.com/office/drawing/2014/main" id="{A376D687-55F5-1977-0B1A-EC54BE75E073}"/>
              </a:ext>
            </a:extLst>
          </p:cNvPr>
          <p:cNvCxnSpPr>
            <a:cxnSpLocks/>
            <a:stCxn id="38" idx="2"/>
            <a:endCxn id="50" idx="0"/>
          </p:cNvCxnSpPr>
          <p:nvPr/>
        </p:nvCxnSpPr>
        <p:spPr>
          <a:xfrm rot="5400000">
            <a:off x="7975349" y="2336468"/>
            <a:ext cx="723787" cy="70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7AA9B7F2-D111-96BC-0819-24605FAC9082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9021734" y="2900056"/>
            <a:ext cx="291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6BDFD741-8ED8-2EA2-348C-7B7553941E5F}"/>
              </a:ext>
            </a:extLst>
          </p:cNvPr>
          <p:cNvSpPr/>
          <p:nvPr/>
        </p:nvSpPr>
        <p:spPr>
          <a:xfrm>
            <a:off x="4560204" y="2194139"/>
            <a:ext cx="1448506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Auftragsstatus pflegen</a:t>
            </a:r>
          </a:p>
        </p:txBody>
      </p:sp>
      <p:cxnSp>
        <p:nvCxnSpPr>
          <p:cNvPr id="62" name="Verbinder: gewinkelt 61">
            <a:extLst>
              <a:ext uri="{FF2B5EF4-FFF2-40B4-BE49-F238E27FC236}">
                <a16:creationId xmlns:a16="http://schemas.microsoft.com/office/drawing/2014/main" id="{B3B34F89-46B1-1B21-5FB1-343FB30ED104}"/>
              </a:ext>
            </a:extLst>
          </p:cNvPr>
          <p:cNvCxnSpPr>
            <a:cxnSpLocks/>
            <a:stCxn id="33" idx="2"/>
            <a:endCxn id="61" idx="0"/>
          </p:cNvCxnSpPr>
          <p:nvPr/>
        </p:nvCxnSpPr>
        <p:spPr>
          <a:xfrm rot="16200000" flipH="1">
            <a:off x="5093835" y="2003516"/>
            <a:ext cx="216035" cy="1652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>
            <a:extLst>
              <a:ext uri="{FF2B5EF4-FFF2-40B4-BE49-F238E27FC236}">
                <a16:creationId xmlns:a16="http://schemas.microsoft.com/office/drawing/2014/main" id="{7B330C35-32E5-F54B-E551-BEC5C0F9FD42}"/>
              </a:ext>
            </a:extLst>
          </p:cNvPr>
          <p:cNvSpPr/>
          <p:nvPr/>
        </p:nvSpPr>
        <p:spPr>
          <a:xfrm>
            <a:off x="9313705" y="1581774"/>
            <a:ext cx="1021791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Auftrag </a:t>
            </a:r>
            <a:r>
              <a:rPr lang="de-DE" sz="1100" dirty="0" err="1"/>
              <a:t>abschliessen</a:t>
            </a:r>
            <a:endParaRPr lang="de-DE" sz="1100" dirty="0"/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5C714AAE-7200-F067-D590-04EBB7C8E02B}"/>
              </a:ext>
            </a:extLst>
          </p:cNvPr>
          <p:cNvCxnSpPr>
            <a:cxnSpLocks/>
            <a:stCxn id="38" idx="3"/>
            <a:endCxn id="69" idx="1"/>
          </p:cNvCxnSpPr>
          <p:nvPr/>
        </p:nvCxnSpPr>
        <p:spPr>
          <a:xfrm flipV="1">
            <a:off x="9063560" y="1779939"/>
            <a:ext cx="2501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>
            <a:extLst>
              <a:ext uri="{FF2B5EF4-FFF2-40B4-BE49-F238E27FC236}">
                <a16:creationId xmlns:a16="http://schemas.microsoft.com/office/drawing/2014/main" id="{47D4687F-6A47-C396-370D-54B4F4D034FA}"/>
              </a:ext>
            </a:extLst>
          </p:cNvPr>
          <p:cNvSpPr/>
          <p:nvPr/>
        </p:nvSpPr>
        <p:spPr>
          <a:xfrm>
            <a:off x="7675907" y="2215121"/>
            <a:ext cx="1376043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Checkliste Kundenrechnung 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08D8470B-1396-B56D-2529-19A5B2E636BA}"/>
              </a:ext>
            </a:extLst>
          </p:cNvPr>
          <p:cNvSpPr/>
          <p:nvPr/>
        </p:nvSpPr>
        <p:spPr>
          <a:xfrm>
            <a:off x="10541584" y="1578375"/>
            <a:ext cx="1021791" cy="396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Zahlung erhalten</a:t>
            </a:r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A04B5A82-8EF4-63A4-EF38-8CE760999DF6}"/>
              </a:ext>
            </a:extLst>
          </p:cNvPr>
          <p:cNvCxnSpPr>
            <a:cxnSpLocks/>
            <a:stCxn id="69" idx="3"/>
            <a:endCxn id="80" idx="1"/>
          </p:cNvCxnSpPr>
          <p:nvPr/>
        </p:nvCxnSpPr>
        <p:spPr>
          <a:xfrm flipV="1">
            <a:off x="10335496" y="1776540"/>
            <a:ext cx="206088" cy="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4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EDCF9-38BF-7513-DC67-A817F8D1C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B78E155-330A-508E-14D4-6AF84CC3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99B60A-0C6A-5634-E73A-E07E044474D1}"/>
              </a:ext>
            </a:extLst>
          </p:cNvPr>
          <p:cNvSpPr/>
          <p:nvPr/>
        </p:nvSpPr>
        <p:spPr>
          <a:xfrm>
            <a:off x="272149" y="2346098"/>
            <a:ext cx="3079446" cy="1951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/>
              <a:t>ERP-System: Pflege des Auftrags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MUSS-Felder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Status Pflege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6A87DE2-3750-7F22-7EAD-4B837D4AA6CF}"/>
              </a:ext>
            </a:extLst>
          </p:cNvPr>
          <p:cNvSpPr/>
          <p:nvPr/>
        </p:nvSpPr>
        <p:spPr>
          <a:xfrm>
            <a:off x="355275" y="1139984"/>
            <a:ext cx="1704433" cy="396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Auftrag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62F2495-CD4C-D6BA-00D4-5C69844ABAC7}"/>
              </a:ext>
            </a:extLst>
          </p:cNvPr>
          <p:cNvSpPr/>
          <p:nvPr/>
        </p:nvSpPr>
        <p:spPr>
          <a:xfrm>
            <a:off x="362202" y="1606207"/>
            <a:ext cx="1376043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Auftrag erstellen</a:t>
            </a:r>
          </a:p>
        </p:txBody>
      </p:sp>
    </p:spTree>
    <p:extLst>
      <p:ext uri="{BB962C8B-B14F-4D97-AF65-F5344CB8AC3E}">
        <p14:creationId xmlns:p14="http://schemas.microsoft.com/office/powerpoint/2010/main" val="132217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0D3AF-D256-CBE9-41F4-291FE19B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465BF4-758A-7DDF-0C64-FE2520B2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21097F0-4E07-C75B-D7A8-7B4979FC21D0}"/>
              </a:ext>
            </a:extLst>
          </p:cNvPr>
          <p:cNvSpPr/>
          <p:nvPr/>
        </p:nvSpPr>
        <p:spPr>
          <a:xfrm>
            <a:off x="105894" y="3482171"/>
            <a:ext cx="3079446" cy="1951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/>
              <a:t>ERP-System: Pflege des Auftrags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MUSS-Felder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Status Pflege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18C227A-468A-73EB-92D4-9F5EA50254D9}"/>
              </a:ext>
            </a:extLst>
          </p:cNvPr>
          <p:cNvSpPr/>
          <p:nvPr/>
        </p:nvSpPr>
        <p:spPr>
          <a:xfrm>
            <a:off x="1501344" y="2184738"/>
            <a:ext cx="1448506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Bestellung Intercompany Lieferant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1E073D8-EF2F-C43A-E271-B4E96F2908D1}"/>
              </a:ext>
            </a:extLst>
          </p:cNvPr>
          <p:cNvSpPr/>
          <p:nvPr/>
        </p:nvSpPr>
        <p:spPr>
          <a:xfrm>
            <a:off x="355275" y="1139984"/>
            <a:ext cx="1704433" cy="396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Auftrag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05C76D8-C3A6-1D2B-D1A9-6147143C8136}"/>
              </a:ext>
            </a:extLst>
          </p:cNvPr>
          <p:cNvSpPr/>
          <p:nvPr/>
        </p:nvSpPr>
        <p:spPr>
          <a:xfrm>
            <a:off x="355275" y="1671046"/>
            <a:ext cx="1543265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Bestellung von Lieferanten notwendig?</a:t>
            </a:r>
          </a:p>
        </p:txBody>
      </p: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AE0F7739-1AE8-FB94-2F14-78196F5AC217}"/>
              </a:ext>
            </a:extLst>
          </p:cNvPr>
          <p:cNvCxnSpPr>
            <a:cxnSpLocks/>
            <a:stCxn id="32" idx="2"/>
            <a:endCxn id="20" idx="1"/>
          </p:cNvCxnSpPr>
          <p:nvPr/>
        </p:nvCxnSpPr>
        <p:spPr>
          <a:xfrm rot="16200000" flipH="1">
            <a:off x="1146480" y="2008272"/>
            <a:ext cx="335293" cy="3744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02351C34-2405-9176-8411-07A49BB332CF}"/>
              </a:ext>
            </a:extLst>
          </p:cNvPr>
          <p:cNvSpPr/>
          <p:nvPr/>
        </p:nvSpPr>
        <p:spPr>
          <a:xfrm>
            <a:off x="1501344" y="2612889"/>
            <a:ext cx="1448506" cy="356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Bestellung EXTERN</a:t>
            </a:r>
          </a:p>
        </p:txBody>
      </p: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64B9BC78-1AFE-9389-8151-9F72780DB288}"/>
              </a:ext>
            </a:extLst>
          </p:cNvPr>
          <p:cNvCxnSpPr>
            <a:cxnSpLocks/>
            <a:stCxn id="32" idx="2"/>
            <a:endCxn id="44" idx="1"/>
          </p:cNvCxnSpPr>
          <p:nvPr/>
        </p:nvCxnSpPr>
        <p:spPr>
          <a:xfrm rot="16200000" flipH="1">
            <a:off x="932404" y="2222348"/>
            <a:ext cx="763444" cy="3744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2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4FDDF-A768-DC1F-419A-4D7406C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de-DE" dirty="0"/>
          </a:p>
        </p:txBody>
      </p:sp>
      <p:pic>
        <p:nvPicPr>
          <p:cNvPr id="4" name="Grafik 3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213EE5AF-CDF4-16F3-3F43-7ED11D50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2286588"/>
            <a:ext cx="8400473" cy="410296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AA88EA8-D602-E1AC-7B60-75964B1470C0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Intercompany Abrechnung ARTEX =&gt; Eugen Arnold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BD1CE2-1A0D-F4F2-3732-76EE086E11B5}"/>
              </a:ext>
            </a:extLst>
          </p:cNvPr>
          <p:cNvSpPr/>
          <p:nvPr/>
        </p:nvSpPr>
        <p:spPr>
          <a:xfrm>
            <a:off x="355276" y="1815533"/>
            <a:ext cx="3629891" cy="33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1. Lieferschein erstellt</a:t>
            </a:r>
          </a:p>
        </p:txBody>
      </p:sp>
    </p:spTree>
    <p:extLst>
      <p:ext uri="{BB962C8B-B14F-4D97-AF65-F5344CB8AC3E}">
        <p14:creationId xmlns:p14="http://schemas.microsoft.com/office/powerpoint/2010/main" val="110443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5F2D6-83BF-B4FA-C690-6C62EE34F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A761-13D0-FCB8-3D93-024EAE25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Order </a:t>
            </a:r>
            <a:r>
              <a:rPr lang="de-DE" dirty="0" err="1"/>
              <a:t>to</a:t>
            </a:r>
            <a:r>
              <a:rPr lang="de-DE" dirty="0"/>
              <a:t> Cash </a:t>
            </a:r>
            <a:r>
              <a:rPr lang="de-DE" dirty="0" err="1"/>
              <a:t>Process</a:t>
            </a:r>
            <a:endParaRPr lang="de-DE" dirty="0"/>
          </a:p>
        </p:txBody>
      </p:sp>
      <p:pic>
        <p:nvPicPr>
          <p:cNvPr id="4" name="Grafik 3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778A0E74-745B-288E-5E31-07504521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6" y="2286588"/>
            <a:ext cx="8400473" cy="410296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0D6E713-1FFB-7316-EDBA-C4326B161792}"/>
              </a:ext>
            </a:extLst>
          </p:cNvPr>
          <p:cNvSpPr/>
          <p:nvPr/>
        </p:nvSpPr>
        <p:spPr>
          <a:xfrm>
            <a:off x="355276" y="1320800"/>
            <a:ext cx="7112324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Intercompany Abrechnung ARTEX =&gt; Eugen Arnold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115412-BA0F-479A-9A38-B08BFAB56860}"/>
              </a:ext>
            </a:extLst>
          </p:cNvPr>
          <p:cNvSpPr/>
          <p:nvPr/>
        </p:nvSpPr>
        <p:spPr>
          <a:xfrm>
            <a:off x="355276" y="1815533"/>
            <a:ext cx="3629891" cy="33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2. Rechnung erstellen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881402-6B72-E64C-81F4-0FF6C45AA78D}"/>
              </a:ext>
            </a:extLst>
          </p:cNvPr>
          <p:cNvSpPr/>
          <p:nvPr/>
        </p:nvSpPr>
        <p:spPr>
          <a:xfrm>
            <a:off x="526473" y="4128655"/>
            <a:ext cx="623778" cy="129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61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670</Words>
  <Application>Microsoft Office PowerPoint</Application>
  <PresentationFormat>A4-Papier (210 x 297 mm)</PresentationFormat>
  <Paragraphs>159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</vt:lpstr>
      <vt:lpstr>ARNOLD Group ERP-Master Prozesse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Order to Cash Process</vt:lpstr>
      <vt:lpstr>PowerPoint-Präsentation</vt:lpstr>
      <vt:lpstr>Purchase to Pay Process</vt:lpstr>
      <vt:lpstr>Accounts Receivables </vt:lpstr>
      <vt:lpstr>Accounts Payable </vt:lpstr>
      <vt:lpstr>Accounts Payable </vt:lpstr>
      <vt:lpstr>Controlling</vt:lpstr>
      <vt:lpstr>Controlling</vt:lpstr>
      <vt:lpstr>Controlling</vt:lpstr>
      <vt:lpstr>Controlling</vt:lpstr>
      <vt:lpstr>Controlling</vt:lpstr>
      <vt:lpstr>Controlling</vt:lpstr>
      <vt:lpstr>Controlling</vt:lpstr>
      <vt:lpstr>Controlling</vt:lpstr>
      <vt:lpstr>Intercompany Bestellung</vt:lpstr>
      <vt:lpstr>Intercompany Bestellung</vt:lpstr>
      <vt:lpstr>Intercompany Bestellung</vt:lpstr>
      <vt:lpstr>Intercompany Bestellung</vt:lpstr>
      <vt:lpstr>Konstruktion / Logistik</vt:lpstr>
      <vt:lpstr>Konstruktion / Logistik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 Arnold</dc:creator>
  <cp:lastModifiedBy>Mike Arnold</cp:lastModifiedBy>
  <cp:revision>294</cp:revision>
  <cp:lastPrinted>2023-07-18T09:40:23Z</cp:lastPrinted>
  <dcterms:created xsi:type="dcterms:W3CDTF">2023-05-31T16:18:03Z</dcterms:created>
  <dcterms:modified xsi:type="dcterms:W3CDTF">2026-03-04T13:53:18Z</dcterms:modified>
</cp:coreProperties>
</file>